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3"/>
  </p:notesMasterIdLst>
  <p:sldIdLst>
    <p:sldId id="284" r:id="rId3"/>
    <p:sldId id="287" r:id="rId4"/>
    <p:sldId id="285" r:id="rId5"/>
    <p:sldId id="288" r:id="rId6"/>
    <p:sldId id="290" r:id="rId7"/>
    <p:sldId id="291" r:id="rId8"/>
    <p:sldId id="292" r:id="rId9"/>
    <p:sldId id="294" r:id="rId10"/>
    <p:sldId id="297" r:id="rId11"/>
    <p:sldId id="298" r:id="rId12"/>
    <p:sldId id="299" r:id="rId13"/>
    <p:sldId id="295" r:id="rId14"/>
    <p:sldId id="296" r:id="rId15"/>
    <p:sldId id="300" r:id="rId16"/>
    <p:sldId id="301" r:id="rId17"/>
    <p:sldId id="334" r:id="rId18"/>
    <p:sldId id="335" r:id="rId19"/>
    <p:sldId id="336" r:id="rId20"/>
    <p:sldId id="302" r:id="rId21"/>
    <p:sldId id="306" r:id="rId22"/>
    <p:sldId id="307" r:id="rId23"/>
    <p:sldId id="308" r:id="rId24"/>
    <p:sldId id="325" r:id="rId25"/>
    <p:sldId id="323" r:id="rId26"/>
    <p:sldId id="324" r:id="rId27"/>
    <p:sldId id="328" r:id="rId28"/>
    <p:sldId id="309" r:id="rId29"/>
    <p:sldId id="316" r:id="rId30"/>
    <p:sldId id="317" r:id="rId31"/>
    <p:sldId id="318"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81430"/>
  </p:normalViewPr>
  <p:slideViewPr>
    <p:cSldViewPr snapToGrid="0" snapToObjects="1">
      <p:cViewPr>
        <p:scale>
          <a:sx n="60" d="100"/>
          <a:sy n="60" d="100"/>
        </p:scale>
        <p:origin x="312" y="12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that everything that isn’t a parameter is either a constant or the independent variable wavelength</a:t>
            </a:r>
          </a:p>
        </p:txBody>
      </p:sp>
    </p:spTree>
    <p:extLst>
      <p:ext uri="{BB962C8B-B14F-4D97-AF65-F5344CB8AC3E}">
        <p14:creationId xmlns:p14="http://schemas.microsoft.com/office/powerpoint/2010/main" val="1516025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Optimizations include performance improvement and potentially needing to reduce sensitivity to atomic emission spikes</a:t>
            </a:r>
          </a:p>
        </p:txBody>
      </p:sp>
    </p:spTree>
    <p:extLst>
      <p:ext uri="{BB962C8B-B14F-4D97-AF65-F5344CB8AC3E}">
        <p14:creationId xmlns:p14="http://schemas.microsoft.com/office/powerpoint/2010/main" val="220237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this modeling work? How is it treating temperature?</a:t>
            </a:r>
          </a:p>
          <a:p>
            <a:endParaRPr lang="en-US" dirty="0"/>
          </a:p>
          <a:p>
            <a:r>
              <a:rPr lang="en-US" dirty="0"/>
              <a:t>Talk about what is missing from this modeling – to make a digital twin we need actual experimental data to validate it</a:t>
            </a:r>
          </a:p>
          <a:p>
            <a:r>
              <a:rPr lang="en-US" dirty="0"/>
              <a:t>This takes temperatures as an input, so it’s like starting in the middle of a growth with know temperature field rather that from the beginning of the growth</a:t>
            </a:r>
          </a:p>
          <a:p>
            <a:endParaRPr lang="en-US" dirty="0"/>
          </a:p>
          <a:p>
            <a:r>
              <a:rPr lang="en-US" dirty="0"/>
              <a:t>Since temperature distribution is an input, IF I WANT TO USE THE MODEL FOR MY GROWTH, I need some way to measure the temperature distribution so I can then input it into the model – I need a way to collect this data</a:t>
            </a:r>
          </a:p>
          <a:p>
            <a:r>
              <a:rPr lang="en-US" dirty="0"/>
              <a:t>I also need a way to collect temperature distribution data to validate this model</a:t>
            </a:r>
          </a:p>
          <a:p>
            <a:pPr marL="0" marR="0" lvl="0" indent="0" defTabSz="457200" eaLnBrk="1" fontAlgn="auto" latinLnBrk="0" hangingPunct="1">
              <a:lnSpc>
                <a:spcPct val="117999"/>
              </a:lnSpc>
              <a:spcBef>
                <a:spcPts val="0"/>
              </a:spcBef>
              <a:spcAft>
                <a:spcPts val="0"/>
              </a:spcAft>
              <a:buClrTx/>
              <a:buSzTx/>
              <a:buFontTx/>
              <a:buNone/>
              <a:tabLst/>
              <a:defRPr/>
            </a:pPr>
            <a:r>
              <a:rPr lang="en-US" dirty="0"/>
              <a:t>Temperature is a critical parameter that is missing from these models</a:t>
            </a:r>
          </a:p>
        </p:txBody>
      </p:sp>
    </p:spTree>
    <p:extLst>
      <p:ext uri="{BB962C8B-B14F-4D97-AF65-F5344CB8AC3E}">
        <p14:creationId xmlns:p14="http://schemas.microsoft.com/office/powerpoint/2010/main" val="1409924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hyperspectral camera. Ours is unfortunately not blue but that’s ok. It is a camera that measures hyperspectral data, which means intensity values at hundreds of wavelengths. This allows us to image an entire spectrum for each pixel.</a:t>
            </a:r>
          </a:p>
        </p:txBody>
      </p:sp>
    </p:spTree>
    <p:extLst>
      <p:ext uri="{BB962C8B-B14F-4D97-AF65-F5344CB8AC3E}">
        <p14:creationId xmlns:p14="http://schemas.microsoft.com/office/powerpoint/2010/main" val="2042598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Obviously</a:t>
            </a:r>
          </a:p>
        </p:txBody>
      </p:sp>
    </p:spTree>
    <p:extLst>
      <p:ext uri="{BB962C8B-B14F-4D97-AF65-F5344CB8AC3E}">
        <p14:creationId xmlns:p14="http://schemas.microsoft.com/office/powerpoint/2010/main" val="2051501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some way to determine the temperature from the hyperspectral data, which will take some physics and machine learning </a:t>
            </a:r>
            <a:r>
              <a:rPr lang="en-US"/>
              <a:t>to do</a:t>
            </a:r>
            <a:endParaRPr lang="en-US" dirty="0"/>
          </a:p>
        </p:txBody>
      </p:sp>
    </p:spTree>
    <p:extLst>
      <p:ext uri="{BB962C8B-B14F-4D97-AF65-F5344CB8AC3E}">
        <p14:creationId xmlns:p14="http://schemas.microsoft.com/office/powerpoint/2010/main" val="3749069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ultimately collect a lot of data and collect it regularly, so we would like to automate this process to make it faster and easier. If we had robots that automatically took a sample out of the furnace, put it through an XRD analysis, and spit out the ready-to-analyze results, things would be much faster. This is the same idea; we have the computers automatically grab images as they come, analyze them, and spit out the result that we want to look at</a:t>
            </a:r>
          </a:p>
        </p:txBody>
      </p:sp>
    </p:spTree>
    <p:extLst>
      <p:ext uri="{BB962C8B-B14F-4D97-AF65-F5344CB8AC3E}">
        <p14:creationId xmlns:p14="http://schemas.microsoft.com/office/powerpoint/2010/main" val="721462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software with which we stream data from lab equipment. What is data streaming? When some data is collected, it is automatically streamed from the machine where it was collected and can be received (or consumed) by any other machine. For our use, this includes data storage servers and servers on which the data is analyzed. The result of the analysis is then also stored and streamed back to the machine where it was collected for the experimenter to see</a:t>
            </a:r>
          </a:p>
        </p:txBody>
      </p:sp>
    </p:spTree>
    <p:extLst>
      <p:ext uri="{BB962C8B-B14F-4D97-AF65-F5344CB8AC3E}">
        <p14:creationId xmlns:p14="http://schemas.microsoft.com/office/powerpoint/2010/main" val="3225165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great thing about blackbodies is that their emission spectra are very dependent on their temperature. So, the spectrum at each pixel in a hyperspectral image, when interpreted as blackbody radiation, contains the necessary information to determine its temperature</a:t>
            </a:r>
          </a:p>
        </p:txBody>
      </p:sp>
    </p:spTree>
    <p:extLst>
      <p:ext uri="{BB962C8B-B14F-4D97-AF65-F5344CB8AC3E}">
        <p14:creationId xmlns:p14="http://schemas.microsoft.com/office/powerpoint/2010/main" val="2288295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great thing about blackbodies is that their emission spectra are very dependent on their temperature. So, the spectrum at each pixel in a hyperspectral image, when interpreted as blackbody radiation, contains the necessary information to determine its temperature</a:t>
            </a:r>
          </a:p>
        </p:txBody>
      </p:sp>
    </p:spTree>
    <p:extLst>
      <p:ext uri="{BB962C8B-B14F-4D97-AF65-F5344CB8AC3E}">
        <p14:creationId xmlns:p14="http://schemas.microsoft.com/office/powerpoint/2010/main" val="2336854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jcrysgro.2022.126723" TargetMode="External"/><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doi.org/10.1016/j.jcrysgro.2022.12672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Bulk Crystal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386842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Tyrel McQueen</a:t>
            </a:r>
            <a:r>
              <a:rPr lang="en-US" sz="5400" baseline="30000" dirty="0">
                <a:solidFill>
                  <a:schemeClr val="bg1"/>
                </a:solidFill>
              </a:rPr>
              <a:t>3,4,5,6</a:t>
            </a:r>
            <a:r>
              <a:rPr lang="en-US" sz="5400" dirty="0">
                <a:solidFill>
                  <a:schemeClr val="bg1"/>
                </a:solidFill>
              </a:rPr>
              <a:t>, David Elbert</a:t>
            </a:r>
            <a:r>
              <a:rPr lang="en-US" sz="5400" baseline="30000" dirty="0">
                <a:solidFill>
                  <a:schemeClr val="bg1"/>
                </a:solidFill>
              </a:rPr>
              <a:t>2,3</a:t>
            </a:r>
            <a:endParaRPr lang="en-US" sz="4000" dirty="0">
              <a:solidFill>
                <a:schemeClr val="bg1"/>
              </a:solidFill>
            </a:endParaRPr>
          </a:p>
          <a:p>
            <a:pPr marL="0" indent="0" algn="ctr" hangingPunct="1">
              <a:buNone/>
            </a:pPr>
            <a:r>
              <a:rPr lang="en-US" sz="4000" baseline="30000" dirty="0">
                <a:solidFill>
                  <a:schemeClr val="bg1"/>
                </a:solidFill>
              </a:rPr>
              <a:t>1</a:t>
            </a:r>
            <a:r>
              <a:rPr lang="en-US" sz="4000" dirty="0">
                <a:solidFill>
                  <a:schemeClr val="bg1"/>
                </a:solidFill>
              </a:rPr>
              <a:t>Carnegie Mellon University, </a:t>
            </a:r>
            <a:r>
              <a:rPr lang="en-US" sz="4000" baseline="30000" dirty="0">
                <a:solidFill>
                  <a:schemeClr val="bg1"/>
                </a:solidFill>
              </a:rPr>
              <a:t>2</a:t>
            </a:r>
            <a:r>
              <a:rPr lang="en-US" sz="4000" dirty="0">
                <a:solidFill>
                  <a:schemeClr val="bg1"/>
                </a:solidFill>
              </a:rPr>
              <a:t>Institute for Data Intensive Engineering and Sciences, </a:t>
            </a:r>
            <a:r>
              <a:rPr lang="en-US" sz="4000" baseline="30000" dirty="0">
                <a:solidFill>
                  <a:schemeClr val="bg1"/>
                </a:solidFill>
              </a:rPr>
              <a:t>3</a:t>
            </a:r>
            <a:r>
              <a:rPr lang="en-US" sz="4000" dirty="0">
                <a:solidFill>
                  <a:schemeClr val="bg1"/>
                </a:solidFill>
              </a:rPr>
              <a:t>Hopkins Extreme Materials Institute, </a:t>
            </a:r>
            <a:r>
              <a:rPr lang="en-US" sz="4000" baseline="30000" dirty="0">
                <a:solidFill>
                  <a:schemeClr val="bg1"/>
                </a:solidFill>
              </a:rPr>
              <a:t>4</a:t>
            </a:r>
            <a:r>
              <a:rPr lang="en-US" sz="4000" dirty="0">
                <a:solidFill>
                  <a:schemeClr val="bg1"/>
                </a:solidFill>
              </a:rPr>
              <a:t>JHU Department of Materials Science and Engineering, </a:t>
            </a:r>
            <a:r>
              <a:rPr lang="en-US" sz="4000" baseline="30000" dirty="0">
                <a:solidFill>
                  <a:schemeClr val="bg1"/>
                </a:solidFill>
              </a:rPr>
              <a:t>5</a:t>
            </a:r>
            <a:r>
              <a:rPr lang="en-US" sz="4000" dirty="0">
                <a:solidFill>
                  <a:schemeClr val="bg1"/>
                </a:solidFill>
              </a:rPr>
              <a:t>JHU Department of Chemistry, </a:t>
            </a:r>
            <a:r>
              <a:rPr lang="en-US" sz="4000" baseline="30000" dirty="0">
                <a:solidFill>
                  <a:schemeClr val="bg1"/>
                </a:solidFill>
              </a:rPr>
              <a:t>6</a:t>
            </a:r>
            <a:r>
              <a:rPr lang="en-US" sz="4000" dirty="0">
                <a:solidFill>
                  <a:schemeClr val="bg1"/>
                </a:solidFill>
              </a:rPr>
              <a:t>Institute for Quantum Matter</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2E81A-220B-E25A-4440-C9ADBDB99D1B}"/>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3" name="Picture 2" descr="A close-up of a machine&#10;&#10;Description automatically generated">
            <a:extLst>
              <a:ext uri="{FF2B5EF4-FFF2-40B4-BE49-F238E27FC236}">
                <a16:creationId xmlns:a16="http://schemas.microsoft.com/office/drawing/2014/main" id="{35C915CA-A261-F738-61C5-D19966BE3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365841" y="1872655"/>
            <a:ext cx="11639618" cy="8729714"/>
          </a:xfrm>
          <a:prstGeom prst="rect">
            <a:avLst/>
          </a:prstGeom>
        </p:spPr>
      </p:pic>
    </p:spTree>
    <p:extLst>
      <p:ext uri="{BB962C8B-B14F-4D97-AF65-F5344CB8AC3E}">
        <p14:creationId xmlns:p14="http://schemas.microsoft.com/office/powerpoint/2010/main" val="38452014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4FC49-C9EA-F204-9C9D-CAE751BF5E59}"/>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3" name="IMG_5057_EC54C0F2-74B3-47BF-A72E-063F655014C5.mp4">
            <a:hlinkClick r:id="" action="ppaction://media"/>
            <a:extLst>
              <a:ext uri="{FF2B5EF4-FFF2-40B4-BE49-F238E27FC236}">
                <a16:creationId xmlns:a16="http://schemas.microsoft.com/office/drawing/2014/main" id="{F9D01008-0606-ECFD-69B2-ACD5C0A13B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05455" y="565717"/>
            <a:ext cx="6373090" cy="11329940"/>
          </a:xfrm>
          <a:prstGeom prst="rect">
            <a:avLst/>
          </a:prstGeom>
        </p:spPr>
      </p:pic>
    </p:spTree>
    <p:extLst>
      <p:ext uri="{BB962C8B-B14F-4D97-AF65-F5344CB8AC3E}">
        <p14:creationId xmlns:p14="http://schemas.microsoft.com/office/powerpoint/2010/main" val="28756840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1"/>
                </a:solidFill>
              </a:rPr>
              <a:t>Analyze the data</a:t>
            </a:r>
          </a:p>
        </p:txBody>
      </p:sp>
    </p:spTree>
    <p:extLst>
      <p:ext uri="{BB962C8B-B14F-4D97-AF65-F5344CB8AC3E}">
        <p14:creationId xmlns:p14="http://schemas.microsoft.com/office/powerpoint/2010/main" val="36475418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2"/>
                </a:solidFill>
              </a:rPr>
              <a:t>Analyze the data</a:t>
            </a:r>
            <a:r>
              <a:rPr lang="en-US" dirty="0">
                <a:solidFill>
                  <a:schemeClr val="bg1"/>
                </a:solidFill>
              </a:rPr>
              <a:t> automatically</a:t>
            </a:r>
            <a:endParaRPr lang="en-US" dirty="0">
              <a:solidFill>
                <a:schemeClr val="bg2"/>
              </a:solidFill>
            </a:endParaRPr>
          </a:p>
        </p:txBody>
      </p:sp>
    </p:spTree>
    <p:extLst>
      <p:ext uri="{BB962C8B-B14F-4D97-AF65-F5344CB8AC3E}">
        <p14:creationId xmlns:p14="http://schemas.microsoft.com/office/powerpoint/2010/main" val="216654753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err="1">
                <a:solidFill>
                  <a:schemeClr val="bg1"/>
                </a:solidFill>
              </a:rPr>
              <a:t>OpenMSIStream</a:t>
            </a:r>
            <a:r>
              <a:rPr lang="en-US" sz="9600" dirty="0">
                <a:solidFill>
                  <a:schemeClr val="bg1"/>
                </a:solidFill>
              </a:rPr>
              <a:t>!</a:t>
            </a:r>
          </a:p>
        </p:txBody>
      </p:sp>
      <p:pic>
        <p:nvPicPr>
          <p:cNvPr id="4" name="Picture 2">
            <a:extLst>
              <a:ext uri="{FF2B5EF4-FFF2-40B4-BE49-F238E27FC236}">
                <a16:creationId xmlns:a16="http://schemas.microsoft.com/office/drawing/2014/main" id="{25D9852A-C710-6A08-997C-4298AF0B5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384" y="173941"/>
            <a:ext cx="2915732" cy="21383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A07D20-17A4-DB44-93AB-901B1B56B484}"/>
              </a:ext>
            </a:extLst>
          </p:cNvPr>
          <p:cNvSpPr txBox="1"/>
          <p:nvPr/>
        </p:nvSpPr>
        <p:spPr>
          <a:xfrm>
            <a:off x="5734687" y="5161742"/>
            <a:ext cx="52450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Diagram for </a:t>
            </a:r>
            <a:r>
              <a:rPr kumimoji="0" lang="en-US" sz="3000" b="1" i="0" u="none" strike="noStrike" cap="none" spc="0" normalizeH="0" baseline="0" dirty="0" err="1">
                <a:ln>
                  <a:noFill/>
                </a:ln>
                <a:solidFill>
                  <a:srgbClr val="000000"/>
                </a:solidFill>
                <a:effectLst/>
                <a:uFillTx/>
                <a:latin typeface="Helvetica Neue"/>
                <a:ea typeface="Helvetica Neue"/>
                <a:cs typeface="Helvetica Neue"/>
                <a:sym typeface="Helvetica Neue"/>
              </a:rPr>
              <a:t>openmsistream</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4040276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Analysis</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D0216A1-5205-2053-2865-4A74FF6574BC}"/>
              </a:ext>
            </a:extLst>
          </p:cNvPr>
          <p:cNvSpPr/>
          <p:nvPr/>
        </p:nvSpPr>
        <p:spPr>
          <a:xfrm>
            <a:off x="15651126" y="2988227"/>
            <a:ext cx="1616148" cy="7835717"/>
          </a:xfrm>
          <a:prstGeom prst="rect">
            <a:avLst/>
          </a:prstGeom>
          <a:solidFill>
            <a:schemeClr val="bg2">
              <a:alpha val="8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028ACA1C-66F9-A31C-3DF9-959F557E0584}"/>
              </a:ext>
            </a:extLst>
          </p:cNvPr>
          <p:cNvSpPr/>
          <p:nvPr/>
        </p:nvSpPr>
        <p:spPr>
          <a:xfrm>
            <a:off x="19585172" y="2988227"/>
            <a:ext cx="3870251" cy="7835717"/>
          </a:xfrm>
          <a:prstGeom prst="rect">
            <a:avLst/>
          </a:prstGeom>
          <a:solidFill>
            <a:schemeClr val="bg2">
              <a:alpha val="8422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6"/>
                                        </p:tgtEl>
                                        <p:attrNameLst>
                                          <p:attrName>style.opacity</p:attrName>
                                        </p:attrNameLst>
                                      </p:cBhvr>
                                      <p:to>
                                        <p:strVal val="0.25"/>
                                      </p:to>
                                    </p:set>
                                    <p:animEffect filter="image" prLst="opacity: 0.25">
                                      <p:cBhvr rctx="IE">
                                        <p:cTn id="18" dur="indefinite"/>
                                        <p:tgtEl>
                                          <p:spTgt spid="6"/>
                                        </p:tgtEl>
                                      </p:cBhvr>
                                    </p:animEffect>
                                  </p:childTnLst>
                                </p:cTn>
                              </p:par>
                              <p:par>
                                <p:cTn id="19" presetID="9" presetClass="emph" presetSubtype="0" nodeType="withEffect">
                                  <p:stCondLst>
                                    <p:cond delay="0"/>
                                  </p:stCondLst>
                                  <p:childTnLst>
                                    <p:set>
                                      <p:cBhvr>
                                        <p:cTn id="20" dur="indefinite"/>
                                        <p:tgtEl>
                                          <p:spTgt spid="8"/>
                                        </p:tgtEl>
                                        <p:attrNameLst>
                                          <p:attrName>style.opacity</p:attrName>
                                        </p:attrNameLst>
                                      </p:cBhvr>
                                      <p:to>
                                        <p:strVal val="0.25"/>
                                      </p:to>
                                    </p:set>
                                    <p:animEffect filter="image" prLst="opacity: 0.25">
                                      <p:cBhvr rctx="IE">
                                        <p:cTn id="21" dur="indefinite"/>
                                        <p:tgtEl>
                                          <p:spTgt spid="8"/>
                                        </p:tgtEl>
                                      </p:cBhvr>
                                    </p:animEffect>
                                  </p:childTnLst>
                                </p:cTn>
                              </p:par>
                              <p:par>
                                <p:cTn id="22" presetID="9" presetClass="emph" presetSubtype="0" grpId="1" nodeType="withEffect">
                                  <p:stCondLst>
                                    <p:cond delay="0"/>
                                  </p:stCondLst>
                                  <p:childTnLst>
                                    <p:set>
                                      <p:cBhvr>
                                        <p:cTn id="23" dur="indefinite"/>
                                        <p:tgtEl>
                                          <p:spTgt spid="10"/>
                                        </p:tgtEl>
                                        <p:attrNameLst>
                                          <p:attrName>style.opacity</p:attrName>
                                        </p:attrNameLst>
                                      </p:cBhvr>
                                      <p:to>
                                        <p:strVal val="0.25"/>
                                      </p:to>
                                    </p:set>
                                    <p:animEffect filter="image" prLst="opacity: 0.25">
                                      <p:cBhvr rctx="IE">
                                        <p:cTn id="24" dur="indefinite"/>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22"/>
                                        </p:tgtEl>
                                        <p:attrNameLst>
                                          <p:attrName>style.opacity</p:attrName>
                                        </p:attrNameLst>
                                      </p:cBhvr>
                                      <p:to>
                                        <p:strVal val="0.25"/>
                                      </p:to>
                                    </p:set>
                                    <p:animEffect filter="image" prLst="opacity: 0.25">
                                      <p:cBhvr rctx="IE">
                                        <p:cTn id="26" dur="indefinite"/>
                                        <p:tgtEl>
                                          <p:spTgt spid="22"/>
                                        </p:tgtEl>
                                      </p:cBhvr>
                                    </p:animEffect>
                                  </p:childTnLst>
                                </p:cTn>
                              </p:par>
                              <p:par>
                                <p:cTn id="27" presetID="9" presetClass="emph" presetSubtype="0" grpId="1" nodeType="withEffect">
                                  <p:stCondLst>
                                    <p:cond delay="0"/>
                                  </p:stCondLst>
                                  <p:childTnLst>
                                    <p:set>
                                      <p:cBhvr>
                                        <p:cTn id="28" dur="indefinite"/>
                                        <p:tgtEl>
                                          <p:spTgt spid="23"/>
                                        </p:tgtEl>
                                        <p:attrNameLst>
                                          <p:attrName>style.opacity</p:attrName>
                                        </p:attrNameLst>
                                      </p:cBhvr>
                                      <p:to>
                                        <p:strVal val="0.25"/>
                                      </p:to>
                                    </p:set>
                                    <p:animEffect filter="image" prLst="opacity: 0.25">
                                      <p:cBhvr rctx="IE">
                                        <p:cTn id="29" dur="indefinite"/>
                                        <p:tgtEl>
                                          <p:spTgt spid="23"/>
                                        </p:tgtEl>
                                      </p:cBhvr>
                                    </p:animEffect>
                                  </p:childTnLst>
                                </p:cTn>
                              </p:par>
                              <p:par>
                                <p:cTn id="30" presetID="9" presetClass="emph" presetSubtype="0" grpId="1" nodeType="withEffect">
                                  <p:stCondLst>
                                    <p:cond delay="0"/>
                                  </p:stCondLst>
                                  <p:childTnLst>
                                    <p:set>
                                      <p:cBhvr>
                                        <p:cTn id="31" dur="indefinite"/>
                                        <p:tgtEl>
                                          <p:spTgt spid="24"/>
                                        </p:tgtEl>
                                        <p:attrNameLst>
                                          <p:attrName>style.opacity</p:attrName>
                                        </p:attrNameLst>
                                      </p:cBhvr>
                                      <p:to>
                                        <p:strVal val="0.25"/>
                                      </p:to>
                                    </p:set>
                                    <p:animEffect filter="image" prLst="opacity: 0.25">
                                      <p:cBhvr rctx="IE">
                                        <p:cTn id="32" dur="indefinite"/>
                                        <p:tgtEl>
                                          <p:spTgt spid="24"/>
                                        </p:tgtEl>
                                      </p:cBhvr>
                                    </p:animEffect>
                                  </p:childTnLst>
                                </p:cTn>
                              </p:par>
                              <p:par>
                                <p:cTn id="33" presetID="9" presetClass="emph" presetSubtype="0" nodeType="withEffect">
                                  <p:stCondLst>
                                    <p:cond delay="0"/>
                                  </p:stCondLst>
                                  <p:childTnLst>
                                    <p:set>
                                      <p:cBhvr>
                                        <p:cTn id="34" dur="indefinite"/>
                                        <p:tgtEl>
                                          <p:spTgt spid="26"/>
                                        </p:tgtEl>
                                        <p:attrNameLst>
                                          <p:attrName>style.opacity</p:attrName>
                                        </p:attrNameLst>
                                      </p:cBhvr>
                                      <p:to>
                                        <p:strVal val="0.25"/>
                                      </p:to>
                                    </p:set>
                                    <p:animEffect filter="image" prLst="opacity: 0.25">
                                      <p:cBhvr rctx="IE">
                                        <p:cTn id="35" dur="indefinite"/>
                                        <p:tgtEl>
                                          <p:spTgt spid="26"/>
                                        </p:tgtEl>
                                      </p:cBhvr>
                                    </p:animEffect>
                                  </p:childTnLst>
                                </p:cTn>
                              </p:par>
                              <p:par>
                                <p:cTn id="36" presetID="9" presetClass="emph" presetSubtype="0" nodeType="withEffect">
                                  <p:stCondLst>
                                    <p:cond delay="0"/>
                                  </p:stCondLst>
                                  <p:childTnLst>
                                    <p:set>
                                      <p:cBhvr>
                                        <p:cTn id="37" dur="indefinite"/>
                                        <p:tgtEl>
                                          <p:spTgt spid="27"/>
                                        </p:tgtEl>
                                        <p:attrNameLst>
                                          <p:attrName>style.opacity</p:attrName>
                                        </p:attrNameLst>
                                      </p:cBhvr>
                                      <p:to>
                                        <p:strVal val="0.25"/>
                                      </p:to>
                                    </p:set>
                                    <p:animEffect filter="image" prLst="opacity: 0.25">
                                      <p:cBhvr rctx="IE">
                                        <p:cTn id="38" dur="indefinite"/>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5"/>
                                        </p:tgtEl>
                                        <p:attrNameLst>
                                          <p:attrName>style.opacity</p:attrName>
                                        </p:attrNameLst>
                                      </p:cBhvr>
                                      <p:to>
                                        <p:strVal val="0.25"/>
                                      </p:to>
                                    </p:set>
                                    <p:animEffect filter="image" prLst="opacity: 0.25">
                                      <p:cBhvr rctx="IE">
                                        <p:cTn id="49" dur="indefinite"/>
                                        <p:tgtEl>
                                          <p:spTgt spid="5"/>
                                        </p:tgtEl>
                                      </p:cBhvr>
                                    </p:animEffect>
                                  </p:childTnLst>
                                </p:cTn>
                              </p:par>
                              <p:par>
                                <p:cTn id="50" presetID="9" presetClass="emph" presetSubtype="0" grpId="1" nodeType="withEffect">
                                  <p:stCondLst>
                                    <p:cond delay="0"/>
                                  </p:stCondLst>
                                  <p:childTnLst>
                                    <p:set>
                                      <p:cBhvr>
                                        <p:cTn id="51" dur="indefinite"/>
                                        <p:tgtEl>
                                          <p:spTgt spid="6"/>
                                        </p:tgtEl>
                                        <p:attrNameLst>
                                          <p:attrName>style.opacity</p:attrName>
                                        </p:attrNameLst>
                                      </p:cBhvr>
                                      <p:to>
                                        <p:strVal val="0.25"/>
                                      </p:to>
                                    </p:set>
                                    <p:animEffect filter="image" prLst="opacity: 0.25">
                                      <p:cBhvr rctx="IE">
                                        <p:cTn id="52" dur="indefinite"/>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3" grpId="1"/>
      <p:bldP spid="24" grpId="0"/>
      <p:bldP spid="24" grpId="1"/>
      <p:bldP spid="6" grpId="0"/>
      <p:bldP spid="6" grpId="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5278776" y="3480134"/>
            <a:ext cx="305211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a:off x="6804836" y="4321390"/>
            <a:ext cx="1"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1" nodeType="clickEffect">
                                  <p:stCondLst>
                                    <p:cond delay="0"/>
                                  </p:stCondLst>
                                  <p:childTnLst>
                                    <p:set>
                                      <p:cBhvr>
                                        <p:cTn id="23" dur="indefinite"/>
                                        <p:tgtEl>
                                          <p:spTgt spid="6"/>
                                        </p:tgtEl>
                                        <p:attrNameLst>
                                          <p:attrName>style.opacity</p:attrName>
                                        </p:attrNameLst>
                                      </p:cBhvr>
                                      <p:to>
                                        <p:strVal val="0.25"/>
                                      </p:to>
                                    </p:set>
                                    <p:animEffect filter="image" prLst="opacity: 0.25">
                                      <p:cBhvr rctx="IE">
                                        <p:cTn id="24" dur="indefinite"/>
                                        <p:tgtEl>
                                          <p:spTgt spid="6"/>
                                        </p:tgtEl>
                                      </p:cBhvr>
                                    </p:animEffect>
                                  </p:childTnLst>
                                </p:cTn>
                              </p:par>
                              <p:par>
                                <p:cTn id="25" presetID="9" presetClass="emph" presetSubtype="0" grpId="1" nodeType="withEffect">
                                  <p:stCondLst>
                                    <p:cond delay="0"/>
                                  </p:stCondLst>
                                  <p:childTnLst>
                                    <p:set>
                                      <p:cBhvr>
                                        <p:cTn id="26" dur="indefinite"/>
                                        <p:tgtEl>
                                          <p:spTgt spid="7"/>
                                        </p:tgtEl>
                                        <p:attrNameLst>
                                          <p:attrName>style.opacity</p:attrName>
                                        </p:attrNameLst>
                                      </p:cBhvr>
                                      <p:to>
                                        <p:strVal val="0.25"/>
                                      </p:to>
                                    </p:set>
                                    <p:animEffect filter="image" prLst="opacity: 0.25">
                                      <p:cBhvr rctx="IE">
                                        <p:cTn id="27" dur="indefinite"/>
                                        <p:tgtEl>
                                          <p:spTgt spid="7"/>
                                        </p:tgtEl>
                                      </p:cBhvr>
                                    </p:animEffect>
                                  </p:childTnLst>
                                </p:cTn>
                              </p:par>
                              <p:par>
                                <p:cTn id="28" presetID="9" presetClass="emph" presetSubtype="0" nodeType="withEffect">
                                  <p:stCondLst>
                                    <p:cond delay="0"/>
                                  </p:stCondLst>
                                  <p:childTnLst>
                                    <p:set>
                                      <p:cBhvr>
                                        <p:cTn id="29" dur="indefinite"/>
                                        <p:tgtEl>
                                          <p:spTgt spid="9"/>
                                        </p:tgtEl>
                                        <p:attrNameLst>
                                          <p:attrName>style.opacity</p:attrName>
                                        </p:attrNameLst>
                                      </p:cBhvr>
                                      <p:to>
                                        <p:strVal val="0.25"/>
                                      </p:to>
                                    </p:set>
                                    <p:animEffect filter="image" prLst="opacity: 0.25">
                                      <p:cBhvr rctx="IE">
                                        <p:cTn id="30" dur="indefinite"/>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p:cTn id="42" dur="indefinite"/>
                                        <p:tgtEl>
                                          <p:spTgt spid="26"/>
                                        </p:tgtEl>
                                        <p:attrNameLst>
                                          <p:attrName>style.opacity</p:attrName>
                                        </p:attrNameLst>
                                      </p:cBhvr>
                                      <p:to>
                                        <p:strVal val="0.25"/>
                                      </p:to>
                                    </p:set>
                                    <p:animEffect filter="image" prLst="opacity: 0.25">
                                      <p:cBhvr rctx="IE">
                                        <p:cTn id="43" dur="indefinite"/>
                                        <p:tgtEl>
                                          <p:spTgt spid="26"/>
                                        </p:tgtEl>
                                      </p:cBhvr>
                                    </p:animEffect>
                                  </p:childTnLst>
                                </p:cTn>
                              </p:par>
                              <p:par>
                                <p:cTn id="44" presetID="9" presetClass="emph" presetSubtype="0" grpId="1" nodeType="withEffect">
                                  <p:stCondLst>
                                    <p:cond delay="0"/>
                                  </p:stCondLst>
                                  <p:childTnLst>
                                    <p:set>
                                      <p:cBhvr>
                                        <p:cTn id="45" dur="indefinite"/>
                                        <p:tgtEl>
                                          <p:spTgt spid="27"/>
                                        </p:tgtEl>
                                        <p:attrNameLst>
                                          <p:attrName>style.opacity</p:attrName>
                                        </p:attrNameLst>
                                      </p:cBhvr>
                                      <p:to>
                                        <p:strVal val="0.25"/>
                                      </p:to>
                                    </p:set>
                                    <p:animEffect filter="image" prLst="opacity: 0.25">
                                      <p:cBhvr rctx="IE">
                                        <p:cTn id="46" dur="indefinite"/>
                                        <p:tgtEl>
                                          <p:spTgt spid="27"/>
                                        </p:tgtEl>
                                      </p:cBhvr>
                                    </p:animEffect>
                                  </p:childTnLst>
                                </p:cTn>
                              </p:par>
                              <p:par>
                                <p:cTn id="47" presetID="9" presetClass="emph" presetSubtype="0" nodeType="withEffect">
                                  <p:stCondLst>
                                    <p:cond delay="0"/>
                                  </p:stCondLst>
                                  <p:childTnLst>
                                    <p:set>
                                      <p:cBhvr>
                                        <p:cTn id="48" dur="indefinite"/>
                                        <p:tgtEl>
                                          <p:spTgt spid="28"/>
                                        </p:tgtEl>
                                        <p:attrNameLst>
                                          <p:attrName>style.opacity</p:attrName>
                                        </p:attrNameLst>
                                      </p:cBhvr>
                                      <p:to>
                                        <p:strVal val="0.25"/>
                                      </p:to>
                                    </p:set>
                                    <p:animEffect filter="image" prLst="opacity: 0.25">
                                      <p:cBhvr rctx="IE">
                                        <p:cTn id="49" dur="indefinite"/>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65C5D394-39AA-564F-29E4-82BF1290C82B}"/>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Run the Regression</a:t>
            </a:r>
          </a:p>
        </p:txBody>
      </p:sp>
      <p:pic>
        <p:nvPicPr>
          <p:cNvPr id="8" name="Picture 7" descr="A graph of a number of blue dots&#10;&#10;Description automatically generated">
            <a:extLst>
              <a:ext uri="{FF2B5EF4-FFF2-40B4-BE49-F238E27FC236}">
                <a16:creationId xmlns:a16="http://schemas.microsoft.com/office/drawing/2014/main" id="{41C21F09-AD8B-48BD-FDB2-7772517A0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373" y="4805915"/>
            <a:ext cx="6616080" cy="6911164"/>
          </a:xfrm>
          <a:prstGeom prst="rect">
            <a:avLst/>
          </a:prstGeom>
        </p:spPr>
      </p:pic>
      <p:pic>
        <p:nvPicPr>
          <p:cNvPr id="10" name="Picture 9" descr="A graph of a graph with a red line&#10;&#10;Description automatically generated">
            <a:extLst>
              <a:ext uri="{FF2B5EF4-FFF2-40B4-BE49-F238E27FC236}">
                <a16:creationId xmlns:a16="http://schemas.microsoft.com/office/drawing/2014/main" id="{FF49784A-296A-3E54-D623-744263AF2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479" y="4805915"/>
            <a:ext cx="6768828" cy="6911164"/>
          </a:xfrm>
          <a:prstGeom prst="rect">
            <a:avLst/>
          </a:prstGeom>
        </p:spPr>
      </p:pic>
      <p:pic>
        <p:nvPicPr>
          <p:cNvPr id="12" name="Picture 11" descr="A graph of a red line&#10;&#10;Description automatically generated">
            <a:extLst>
              <a:ext uri="{FF2B5EF4-FFF2-40B4-BE49-F238E27FC236}">
                <a16:creationId xmlns:a16="http://schemas.microsoft.com/office/drawing/2014/main" id="{21A872E9-D24C-1E4C-DBA5-B166B4A64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8333" y="5124892"/>
            <a:ext cx="8636294" cy="6301773"/>
          </a:xfrm>
          <a:prstGeom prst="rect">
            <a:avLst/>
          </a:prstGeom>
        </p:spPr>
      </p:pic>
      <p:sp>
        <p:nvSpPr>
          <p:cNvPr id="13" name="TextBox 12">
            <a:extLst>
              <a:ext uri="{FF2B5EF4-FFF2-40B4-BE49-F238E27FC236}">
                <a16:creationId xmlns:a16="http://schemas.microsoft.com/office/drawing/2014/main" id="{60EE7FC5-6BF9-FD6D-1273-AC66A3DFD8A3}"/>
              </a:ext>
            </a:extLst>
          </p:cNvPr>
          <p:cNvSpPr txBox="1"/>
          <p:nvPr/>
        </p:nvSpPr>
        <p:spPr>
          <a:xfrm>
            <a:off x="3016825" y="339486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8128177" y="3394862"/>
            <a:ext cx="610744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T=1298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47EBEAE5-C966-8300-0611-C7E34802B4DA}"/>
              </a:ext>
            </a:extLst>
          </p:cNvPr>
          <p:cNvSpPr txBox="1"/>
          <p:nvPr/>
        </p:nvSpPr>
        <p:spPr>
          <a:xfrm>
            <a:off x="17525365" y="3394862"/>
            <a:ext cx="41822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Full Spectrum</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8"/>
                                        </p:tgtEl>
                                        <p:attrNameLst>
                                          <p:attrName>style.opacity</p:attrName>
                                        </p:attrNameLst>
                                      </p:cBhvr>
                                      <p:to>
                                        <p:strVal val="0.25"/>
                                      </p:to>
                                    </p:set>
                                    <p:animEffect filter="image" prLst="opacity: 0.25">
                                      <p:cBhvr rctx="IE">
                                        <p:cTn id="18" dur="indefinite"/>
                                        <p:tgtEl>
                                          <p:spTgt spid="8"/>
                                        </p:tgtEl>
                                      </p:cBhvr>
                                    </p:animEffect>
                                  </p:childTnLst>
                                </p:cTn>
                              </p:par>
                              <p:par>
                                <p:cTn id="19" presetID="9" presetClass="emph" presetSubtype="0" grpId="1" nodeType="withEffect">
                                  <p:stCondLst>
                                    <p:cond delay="0"/>
                                  </p:stCondLst>
                                  <p:childTnLst>
                                    <p:set>
                                      <p:cBhvr>
                                        <p:cTn id="20" dur="indefinite"/>
                                        <p:tgtEl>
                                          <p:spTgt spid="13"/>
                                        </p:tgtEl>
                                        <p:attrNameLst>
                                          <p:attrName>style.opacity</p:attrName>
                                        </p:attrNameLst>
                                      </p:cBhvr>
                                      <p:to>
                                        <p:strVal val="0.25"/>
                                      </p:to>
                                    </p:set>
                                    <p:animEffect filter="image" prLst="opacity: 0.25">
                                      <p:cBhvr rctx="IE">
                                        <p:cTn id="21" dur="indefinite"/>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10"/>
                                        </p:tgtEl>
                                        <p:attrNameLst>
                                          <p:attrName>style.opacity</p:attrName>
                                        </p:attrNameLst>
                                      </p:cBhvr>
                                      <p:to>
                                        <p:strVal val="0.25"/>
                                      </p:to>
                                    </p:set>
                                    <p:animEffect filter="image" prLst="opacity: 0.25">
                                      <p:cBhvr rctx="IE">
                                        <p:cTn id="32" dur="indefinite"/>
                                        <p:tgtEl>
                                          <p:spTgt spid="10"/>
                                        </p:tgtEl>
                                      </p:cBhvr>
                                    </p:animEffect>
                                  </p:childTnLst>
                                </p:cTn>
                              </p:par>
                              <p:par>
                                <p:cTn id="33" presetID="9" presetClass="emph" presetSubtype="0" grpId="1" nodeType="withEffect">
                                  <p:stCondLst>
                                    <p:cond delay="0"/>
                                  </p:stCondLst>
                                  <p:childTnLst>
                                    <p:set>
                                      <p:cBhvr>
                                        <p:cTn id="34" dur="indefinite"/>
                                        <p:tgtEl>
                                          <p:spTgt spid="14"/>
                                        </p:tgtEl>
                                        <p:attrNameLst>
                                          <p:attrName>style.opacity</p:attrName>
                                        </p:attrNameLst>
                                      </p:cBhvr>
                                      <p:to>
                                        <p:strVal val="0.25"/>
                                      </p:to>
                                    </p:set>
                                    <p:animEffect filter="image" prLst="opacity: 0.25">
                                      <p:cBhvr rctx="IE">
                                        <p:cTn id="35" dur="indefinite"/>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3" grpId="1"/>
      <p:bldP spid="14" grpId="0"/>
      <p:bldP spid="14" grpId="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19</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9" name="Picture 8" descr="A machine with many black and silver parts&#10;&#10;Description automatically generated">
            <a:extLst>
              <a:ext uri="{FF2B5EF4-FFF2-40B4-BE49-F238E27FC236}">
                <a16:creationId xmlns:a16="http://schemas.microsoft.com/office/drawing/2014/main" id="{1FA903FF-3DE3-736D-9603-DB74D221F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8371" y="2579895"/>
            <a:ext cx="12727258" cy="9545444"/>
          </a:xfrm>
          <a:prstGeom prst="rect">
            <a:avLst/>
          </a:prstGeom>
        </p:spPr>
      </p:pic>
      <p:sp>
        <p:nvSpPr>
          <p:cNvPr id="10" name="TextBox 9">
            <a:extLst>
              <a:ext uri="{FF2B5EF4-FFF2-40B4-BE49-F238E27FC236}">
                <a16:creationId xmlns:a16="http://schemas.microsoft.com/office/drawing/2014/main" id="{C090F6A3-9F0B-38EE-1DD1-0B05380CC4B3}"/>
              </a:ext>
            </a:extLst>
          </p:cNvPr>
          <p:cNvSpPr txBox="1"/>
          <p:nvPr/>
        </p:nvSpPr>
        <p:spPr>
          <a:xfrm>
            <a:off x="176599" y="5936319"/>
            <a:ext cx="565177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Replace with picture that includes someone</a:t>
            </a:r>
          </a:p>
        </p:txBody>
      </p:sp>
    </p:spTree>
    <p:extLst>
      <p:ext uri="{BB962C8B-B14F-4D97-AF65-F5344CB8AC3E}">
        <p14:creationId xmlns:p14="http://schemas.microsoft.com/office/powerpoint/2010/main" val="13964031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Optimizing the analysis</a:t>
            </a:r>
          </a:p>
          <a:p>
            <a:pPr hangingPunct="1"/>
            <a:r>
              <a:rPr lang="en-US" dirty="0">
                <a:solidFill>
                  <a:schemeClr val="bg1"/>
                </a:solidFill>
              </a:rPr>
              <a:t>Collect tons of data</a:t>
            </a:r>
          </a:p>
          <a:p>
            <a:pPr hangingPunct="1"/>
            <a:r>
              <a:rPr lang="en-US" dirty="0">
                <a:solidFill>
                  <a:schemeClr val="bg1"/>
                </a:solidFill>
              </a:rPr>
              <a:t>Validate and inform models</a:t>
            </a:r>
          </a:p>
        </p:txBody>
      </p:sp>
    </p:spTree>
    <p:extLst>
      <p:ext uri="{BB962C8B-B14F-4D97-AF65-F5344CB8AC3E}">
        <p14:creationId xmlns:p14="http://schemas.microsoft.com/office/powerpoint/2010/main" val="2865061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4">
                                            <p:txEl>
                                              <p:pRg st="0" end="0"/>
                                            </p:txEl>
                                          </p:spTgt>
                                        </p:tgtEl>
                                        <p:attrNameLst>
                                          <p:attrName>style.opacity</p:attrName>
                                        </p:attrNameLst>
                                      </p:cBhvr>
                                      <p:to>
                                        <p:strVal val="0.25"/>
                                      </p:to>
                                    </p:set>
                                    <p:animEffect filter="image" prLst="opacity: 0.25">
                                      <p:cBhvr rctx="IE">
                                        <p:cTn id="16" dur="indefinite"/>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4">
                                            <p:txEl>
                                              <p:pRg st="1" end="1"/>
                                            </p:txEl>
                                          </p:spTgt>
                                        </p:tgtEl>
                                        <p:attrNameLst>
                                          <p:attrName>style.opacity</p:attrName>
                                        </p:attrNameLst>
                                      </p:cBhvr>
                                      <p:to>
                                        <p:strVal val="0.25"/>
                                      </p:to>
                                    </p:set>
                                    <p:animEffect filter="image" prLst="opacity: 0.25">
                                      <p:cBhvr rctx="IE">
                                        <p:cTn id="25" dur="indefinite"/>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10" name="Picture 9">
            <a:extLst>
              <a:ext uri="{FF2B5EF4-FFF2-40B4-BE49-F238E27FC236}">
                <a16:creationId xmlns:a16="http://schemas.microsoft.com/office/drawing/2014/main" id="{3786639D-9710-06A7-308B-0DA48D7BE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33220" y="3292256"/>
            <a:ext cx="13148258" cy="1227170"/>
          </a:xfrm>
          <a:prstGeom prst="rect">
            <a:avLst/>
          </a:prstGeom>
        </p:spPr>
      </p:pic>
      <p:pic>
        <p:nvPicPr>
          <p:cNvPr id="11" name="Picture 10" descr="A graph of temperature&#10;&#10;Description automatically generated with medium confidence">
            <a:extLst>
              <a:ext uri="{FF2B5EF4-FFF2-40B4-BE49-F238E27FC236}">
                <a16:creationId xmlns:a16="http://schemas.microsoft.com/office/drawing/2014/main" id="{75EE69F3-CBE5-4EDE-9B7B-60FCB2D9AA7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07336" y="4784653"/>
            <a:ext cx="13200026" cy="4565012"/>
          </a:xfrm>
          <a:prstGeom prst="rect">
            <a:avLst/>
          </a:prstGeom>
        </p:spPr>
      </p:pic>
      <p:sp>
        <p:nvSpPr>
          <p:cNvPr id="12" name="TextBox 11">
            <a:extLst>
              <a:ext uri="{FF2B5EF4-FFF2-40B4-BE49-F238E27FC236}">
                <a16:creationId xmlns:a16="http://schemas.microsoft.com/office/drawing/2014/main" id="{43D3C6EF-674D-9AF7-53D8-25AAC548BEA7}"/>
              </a:ext>
            </a:extLst>
          </p:cNvPr>
          <p:cNvSpPr txBox="1"/>
          <p:nvPr/>
        </p:nvSpPr>
        <p:spPr>
          <a:xfrm>
            <a:off x="1071187" y="7067159"/>
            <a:ext cx="156568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4502808" y="3292256"/>
            <a:ext cx="9569303" cy="6057409"/>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sz="4800" dirty="0">
                <a:solidFill>
                  <a:schemeClr val="bg1"/>
                </a:solidFill>
              </a:rPr>
              <a:t>Evan Crites (McQueen Lab, PARADIM)</a:t>
            </a:r>
          </a:p>
          <a:p>
            <a:pPr hangingPunct="1"/>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Tree>
    <p:extLst>
      <p:ext uri="{BB962C8B-B14F-4D97-AF65-F5344CB8AC3E}">
        <p14:creationId xmlns:p14="http://schemas.microsoft.com/office/powerpoint/2010/main" val="235374288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5171975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23</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27</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633" y="2317964"/>
            <a:ext cx="16742734" cy="987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25153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A3726E-47C2-D899-5E66-A2002B6F2BE1}"/>
              </a:ext>
            </a:extLst>
          </p:cNvPr>
          <p:cNvSpPr>
            <a:spLocks noGrp="1"/>
          </p:cNvSpPr>
          <p:nvPr>
            <p:ph type="sldNum" sz="quarter" idx="2"/>
          </p:nvPr>
        </p:nvSpPr>
        <p:spPr/>
        <p:txBody>
          <a:bodyPr/>
          <a:lstStyle/>
          <a:p>
            <a:fld id="{86CB4B4D-7CA3-9044-876B-883B54F8677D}" type="slidenum">
              <a:rPr lang="en-US" smtClean="0"/>
              <a:t>4</a:t>
            </a:fld>
            <a:endParaRPr lang="en-US"/>
          </a:p>
        </p:txBody>
      </p:sp>
      <p:pic>
        <p:nvPicPr>
          <p:cNvPr id="4" name="Picture 3" descr="Diagram of a diagram of a structure&#10;&#10;Description automatically generated">
            <a:extLst>
              <a:ext uri="{FF2B5EF4-FFF2-40B4-BE49-F238E27FC236}">
                <a16:creationId xmlns:a16="http://schemas.microsoft.com/office/drawing/2014/main" id="{E318BA1B-7EC6-2285-E8F8-F039D946B9A7}"/>
              </a:ext>
            </a:extLst>
          </p:cNvPr>
          <p:cNvPicPr>
            <a:picLocks noChangeAspect="1"/>
          </p:cNvPicPr>
          <p:nvPr/>
        </p:nvPicPr>
        <p:blipFill rotWithShape="1">
          <a:blip r:embed="rId2">
            <a:extLst>
              <a:ext uri="{28A0092B-C50C-407E-A947-70E740481C1C}">
                <a14:useLocalDpi xmlns:a14="http://schemas.microsoft.com/office/drawing/2010/main" val="0"/>
              </a:ext>
            </a:extLst>
          </a:blip>
          <a:srcRect r="45274"/>
          <a:stretch/>
        </p:blipFill>
        <p:spPr>
          <a:xfrm>
            <a:off x="1851887" y="602889"/>
            <a:ext cx="10333763" cy="10690224"/>
          </a:xfrm>
          <a:prstGeom prst="rect">
            <a:avLst/>
          </a:prstGeom>
        </p:spPr>
      </p:pic>
      <p:sp>
        <p:nvSpPr>
          <p:cNvPr id="5" name="TextBox 4">
            <a:extLst>
              <a:ext uri="{FF2B5EF4-FFF2-40B4-BE49-F238E27FC236}">
                <a16:creationId xmlns:a16="http://schemas.microsoft.com/office/drawing/2014/main" id="{4D824EA5-32A5-AAE2-3501-F689A7B54D34}"/>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8" name="Picture 7" descr="Diagram of a diagram of a structure&#10;&#10;Description automatically generated">
            <a:extLst>
              <a:ext uri="{FF2B5EF4-FFF2-40B4-BE49-F238E27FC236}">
                <a16:creationId xmlns:a16="http://schemas.microsoft.com/office/drawing/2014/main" id="{9E8AE932-9DBE-4CE9-4185-77FAD73E7FB5}"/>
              </a:ext>
            </a:extLst>
          </p:cNvPr>
          <p:cNvPicPr>
            <a:picLocks noChangeAspect="1"/>
          </p:cNvPicPr>
          <p:nvPr/>
        </p:nvPicPr>
        <p:blipFill rotWithShape="1">
          <a:blip r:embed="rId2">
            <a:extLst>
              <a:ext uri="{28A0092B-C50C-407E-A947-70E740481C1C}">
                <a14:useLocalDpi xmlns:a14="http://schemas.microsoft.com/office/drawing/2010/main" val="0"/>
              </a:ext>
            </a:extLst>
          </a:blip>
          <a:srcRect l="54595"/>
          <a:stretch/>
        </p:blipFill>
        <p:spPr>
          <a:xfrm>
            <a:off x="13958334" y="602889"/>
            <a:ext cx="8573779" cy="10690224"/>
          </a:xfrm>
          <a:prstGeom prst="rect">
            <a:avLst/>
          </a:prstGeom>
        </p:spPr>
      </p:pic>
    </p:spTree>
    <p:extLst>
      <p:ext uri="{BB962C8B-B14F-4D97-AF65-F5344CB8AC3E}">
        <p14:creationId xmlns:p14="http://schemas.microsoft.com/office/powerpoint/2010/main" val="3084905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5</a:t>
            </a:fld>
            <a:endParaRPr lang="en-US"/>
          </a:p>
        </p:txBody>
      </p:sp>
      <p:pic>
        <p:nvPicPr>
          <p:cNvPr id="7" name="Picture 6" descr="A diagram of a heat wave&#10;&#10;Description automatically generated">
            <a:extLst>
              <a:ext uri="{FF2B5EF4-FFF2-40B4-BE49-F238E27FC236}">
                <a16:creationId xmlns:a16="http://schemas.microsoft.com/office/drawing/2014/main" id="{A6A803EE-BF2E-417D-40BA-4C6E4B50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302" y="2320506"/>
            <a:ext cx="8508095" cy="9441586"/>
          </a:xfrm>
          <a:prstGeom prst="rect">
            <a:avLst/>
          </a:prstGeom>
        </p:spPr>
      </p:pic>
      <p:sp>
        <p:nvSpPr>
          <p:cNvPr id="8" name="TextBox 7">
            <a:extLst>
              <a:ext uri="{FF2B5EF4-FFF2-40B4-BE49-F238E27FC236}">
                <a16:creationId xmlns:a16="http://schemas.microsoft.com/office/drawing/2014/main" id="{B35D2941-BE49-6ACE-51EE-CD4E79478044}"/>
              </a:ext>
            </a:extLst>
          </p:cNvPr>
          <p:cNvSpPr txBox="1"/>
          <p:nvPr/>
        </p:nvSpPr>
        <p:spPr>
          <a:xfrm>
            <a:off x="259052" y="11233742"/>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pic>
        <p:nvPicPr>
          <p:cNvPr id="11" name="Picture 10" descr="A math equations with black text&#10;&#10;Description automatically generated with medium confidence">
            <a:extLst>
              <a:ext uri="{FF2B5EF4-FFF2-40B4-BE49-F238E27FC236}">
                <a16:creationId xmlns:a16="http://schemas.microsoft.com/office/drawing/2014/main" id="{E3A25675-2D33-A2C7-5019-611B7DC21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0765" y="4476679"/>
            <a:ext cx="5477426" cy="1424764"/>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5725944A-2EB5-DA6F-09E2-2656D7F40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5204" y="6522078"/>
            <a:ext cx="5568548" cy="901948"/>
          </a:xfrm>
          <a:prstGeom prst="rect">
            <a:avLst/>
          </a:prstGeom>
        </p:spPr>
      </p:pic>
      <p:pic>
        <p:nvPicPr>
          <p:cNvPr id="15" name="Picture 14" descr="A black and white math symbol&#10;&#10;Description automatically generated">
            <a:extLst>
              <a:ext uri="{FF2B5EF4-FFF2-40B4-BE49-F238E27FC236}">
                <a16:creationId xmlns:a16="http://schemas.microsoft.com/office/drawing/2014/main" id="{5F9E4742-5BEA-78F9-DE4D-7C975FCDF6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36128" y="7895272"/>
            <a:ext cx="1926700" cy="790442"/>
          </a:xfrm>
          <a:prstGeom prst="rect">
            <a:avLst/>
          </a:prstGeom>
        </p:spPr>
      </p:pic>
    </p:spTree>
    <p:extLst>
      <p:ext uri="{BB962C8B-B14F-4D97-AF65-F5344CB8AC3E}">
        <p14:creationId xmlns:p14="http://schemas.microsoft.com/office/powerpoint/2010/main" val="10923039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3" name="Title 2">
            <a:extLst>
              <a:ext uri="{FF2B5EF4-FFF2-40B4-BE49-F238E27FC236}">
                <a16:creationId xmlns:a16="http://schemas.microsoft.com/office/drawing/2014/main" id="{9A00507D-227D-75C9-27B0-5D9CFC60117F}"/>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Research Question</a:t>
            </a:r>
            <a:endParaRPr lang="en-US" sz="9600" dirty="0">
              <a:solidFill>
                <a:schemeClr val="bg2"/>
              </a:solidFill>
            </a:endParaRPr>
          </a:p>
        </p:txBody>
      </p:sp>
      <p:sp>
        <p:nvSpPr>
          <p:cNvPr id="4" name="TextBox 3">
            <a:extLst>
              <a:ext uri="{FF2B5EF4-FFF2-40B4-BE49-F238E27FC236}">
                <a16:creationId xmlns:a16="http://schemas.microsoft.com/office/drawing/2014/main" id="{E5E3E526-5518-D4F5-F447-32BBBF1943B6}"/>
              </a:ext>
            </a:extLst>
          </p:cNvPr>
          <p:cNvSpPr txBox="1"/>
          <p:nvPr/>
        </p:nvSpPr>
        <p:spPr>
          <a:xfrm>
            <a:off x="801803" y="5575598"/>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data from lab growths?</a:t>
            </a:r>
          </a:p>
        </p:txBody>
      </p:sp>
    </p:spTree>
    <p:extLst>
      <p:ext uri="{BB962C8B-B14F-4D97-AF65-F5344CB8AC3E}">
        <p14:creationId xmlns:p14="http://schemas.microsoft.com/office/powerpoint/2010/main" val="3985507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7861005" y="2527118"/>
            <a:ext cx="8661990" cy="9529346"/>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spTree>
    <p:extLst>
      <p:ext uri="{BB962C8B-B14F-4D97-AF65-F5344CB8AC3E}">
        <p14:creationId xmlns:p14="http://schemas.microsoft.com/office/powerpoint/2010/main" val="4045555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Collect data</a:t>
            </a:r>
          </a:p>
        </p:txBody>
      </p:sp>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2FF997-8E78-59D3-E464-B869C4355B60}"/>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19AF32CB-70B5-85C3-875D-E32860CF3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
        <p:nvSpPr>
          <p:cNvPr id="4" name="Oval 3">
            <a:extLst>
              <a:ext uri="{FF2B5EF4-FFF2-40B4-BE49-F238E27FC236}">
                <a16:creationId xmlns:a16="http://schemas.microsoft.com/office/drawing/2014/main" id="{F0ADD8F7-BDE1-74EC-D2DA-F59C0741B828}"/>
              </a:ext>
            </a:extLst>
          </p:cNvPr>
          <p:cNvSpPr/>
          <p:nvPr/>
        </p:nvSpPr>
        <p:spPr>
          <a:xfrm>
            <a:off x="5320145" y="3657600"/>
            <a:ext cx="3158837" cy="5929745"/>
          </a:xfrm>
          <a:prstGeom prst="ellipse">
            <a:avLst/>
          </a:prstGeom>
          <a:noFill/>
          <a:ln w="1270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4853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16918</TotalTime>
  <Words>836</Words>
  <Application>Microsoft Macintosh PowerPoint</Application>
  <PresentationFormat>Custom</PresentationFormat>
  <Paragraphs>107</Paragraphs>
  <Slides>30</Slides>
  <Notes>15</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47</cp:revision>
  <dcterms:modified xsi:type="dcterms:W3CDTF">2024-08-03T18:15:18Z</dcterms:modified>
</cp:coreProperties>
</file>